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5" r:id="rId18"/>
    <p:sldId id="290" r:id="rId19"/>
    <p:sldId id="270" r:id="rId20"/>
    <p:sldId id="276" r:id="rId21"/>
    <p:sldId id="286" r:id="rId22"/>
    <p:sldId id="287" r:id="rId23"/>
    <p:sldId id="288" r:id="rId24"/>
    <p:sldId id="271" r:id="rId25"/>
    <p:sldId id="277" r:id="rId26"/>
    <p:sldId id="294" r:id="rId27"/>
    <p:sldId id="289" r:id="rId28"/>
    <p:sldId id="291" r:id="rId29"/>
    <p:sldId id="292" r:id="rId30"/>
    <p:sldId id="272" r:id="rId31"/>
    <p:sldId id="278" r:id="rId32"/>
    <p:sldId id="260" r:id="rId33"/>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5"/>
            <p14:sldId id="290"/>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3" autoAdjust="0"/>
    <p:restoredTop sz="84173" autoAdjust="0"/>
  </p:normalViewPr>
  <p:slideViewPr>
    <p:cSldViewPr>
      <p:cViewPr>
        <p:scale>
          <a:sx n="66" d="100"/>
          <a:sy n="66" d="100"/>
        </p:scale>
        <p:origin x="738" y="-96"/>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148066216"/>
        <c:axId val="148066608"/>
      </c:barChart>
      <c:catAx>
        <c:axId val="1480662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en-US"/>
          </a:p>
        </c:txPr>
        <c:crossAx val="148066608"/>
        <c:crosses val="autoZero"/>
        <c:auto val="1"/>
        <c:lblAlgn val="ctr"/>
        <c:lblOffset val="100"/>
        <c:noMultiLvlLbl val="0"/>
      </c:catAx>
      <c:valAx>
        <c:axId val="148066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en-US"/>
          </a:p>
        </c:txPr>
        <c:crossAx val="148066216"/>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2018年1月23日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2018年1月23日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lang="en-US" dirty="0"/>
          </a:p>
        </p:txBody>
      </p:sp>
      <p:sp>
        <p:nvSpPr>
          <p:cNvPr id="4" name="灯片编号占位符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279328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18</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19</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23</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24</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特に親子丼が大好きです。あとは、</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29</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30</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31</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2018年1月23日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2018年1月23日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2018年1月23日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2018年1月23日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2018年1月23日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2018年1月23日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e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g"/><Relationship Id="rId7"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68792"/>
            <a:ext cx="4248472" cy="697925"/>
          </a:xfrm>
        </p:spPr>
        <p:txBody>
          <a:bodyPr>
            <a:normAutofit/>
          </a:bodyPr>
          <a:lstStyle/>
          <a:p>
            <a:pPr algn="ctr"/>
            <a:r>
              <a:rPr lang="ja-JP" altLang="en-US"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80720" y="188640"/>
            <a:ext cx="7952955" cy="41764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69" y="4869159"/>
            <a:ext cx="1196190" cy="1680567"/>
          </a:xfrm>
          <a:prstGeom prst="rect">
            <a:avLst/>
          </a:prstGeom>
        </p:spPr>
      </p:pic>
      <p:pic>
        <p:nvPicPr>
          <p:cNvPr id="7" name="図 6"/>
          <p:cNvPicPr>
            <a:picLocks noChangeAspect="1"/>
          </p:cNvPicPr>
          <p:nvPr/>
        </p:nvPicPr>
        <p:blipFill>
          <a:blip r:embed="rId5"/>
          <a:stretch>
            <a:fillRect/>
          </a:stretch>
        </p:blipFill>
        <p:spPr>
          <a:xfrm>
            <a:off x="253982" y="2996952"/>
            <a:ext cx="7511458" cy="3600400"/>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 y="2298380"/>
            <a:ext cx="6296191" cy="401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1062964" y="4249949"/>
            <a:ext cx="969957" cy="2325534"/>
          </a:xfrm>
          <a:prstGeom prst="rect">
            <a:avLst/>
          </a:prstGeom>
        </p:spPr>
      </p:pic>
      <p:sp>
        <p:nvSpPr>
          <p:cNvPr id="11" name="雲形吹き出し 10"/>
          <p:cNvSpPr/>
          <p:nvPr/>
        </p:nvSpPr>
        <p:spPr>
          <a:xfrm>
            <a:off x="6310436" y="4919299"/>
            <a:ext cx="4176464" cy="165618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理解できない</a:t>
            </a:r>
            <a:endParaRPr kumimoji="1" lang="ja-JP" altLang="en-US" sz="32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5478369" y="260648"/>
            <a:ext cx="6520699" cy="3749020"/>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a:spLocks/>
          </p:cNvSpPr>
          <p:nvPr/>
        </p:nvSpPr>
        <p:spPr bwMode="auto">
          <a:xfrm>
            <a:off x="405780" y="404664"/>
            <a:ext cx="5164905" cy="2232248"/>
          </a:xfrm>
          <a:custGeom>
            <a:avLst/>
            <a:gdLst>
              <a:gd name="T0" fmla="*/ 2147483647 w 2778"/>
              <a:gd name="T1" fmla="*/ 2147483647 h 1021"/>
              <a:gd name="T2" fmla="*/ 2147483647 w 2778"/>
              <a:gd name="T3" fmla="*/ 0 h 1021"/>
              <a:gd name="T4" fmla="*/ 0 w 2778"/>
              <a:gd name="T5" fmla="*/ 0 h 1021"/>
              <a:gd name="T6" fmla="*/ 0 w 2778"/>
              <a:gd name="T7" fmla="*/ 2147483647 h 1021"/>
              <a:gd name="T8" fmla="*/ 2147483647 w 2778"/>
              <a:gd name="T9" fmla="*/ 2147483647 h 1021"/>
              <a:gd name="T10" fmla="*/ 0 60000 65536"/>
              <a:gd name="T11" fmla="*/ 0 60000 65536"/>
              <a:gd name="T12" fmla="*/ 0 60000 65536"/>
              <a:gd name="T13" fmla="*/ 0 60000 65536"/>
              <a:gd name="T14" fmla="*/ 0 60000 65536"/>
              <a:gd name="T15" fmla="*/ 0 w 2778"/>
              <a:gd name="T16" fmla="*/ 0 h 1021"/>
              <a:gd name="T17" fmla="*/ 2778 w 2778"/>
              <a:gd name="T18" fmla="*/ 1021 h 1021"/>
            </a:gdLst>
            <a:ahLst/>
            <a:cxnLst>
              <a:cxn ang="T10">
                <a:pos x="T0" y="T1"/>
              </a:cxn>
              <a:cxn ang="T11">
                <a:pos x="T2" y="T3"/>
              </a:cxn>
              <a:cxn ang="T12">
                <a:pos x="T4" y="T5"/>
              </a:cxn>
              <a:cxn ang="T13">
                <a:pos x="T6" y="T7"/>
              </a:cxn>
              <a:cxn ang="T14">
                <a:pos x="T8" y="T9"/>
              </a:cxn>
            </a:cxnLst>
            <a:rect l="T15" t="T16" r="T17" b="T18"/>
            <a:pathLst>
              <a:path w="2778" h="1021">
                <a:moveTo>
                  <a:pt x="2778" y="1021"/>
                </a:moveTo>
                <a:lnTo>
                  <a:pt x="2382" y="0"/>
                </a:lnTo>
                <a:lnTo>
                  <a:pt x="0" y="0"/>
                </a:lnTo>
                <a:lnTo>
                  <a:pt x="0" y="1021"/>
                </a:lnTo>
                <a:lnTo>
                  <a:pt x="2778" y="1021"/>
                </a:lnTo>
                <a:close/>
              </a:path>
            </a:pathLst>
          </a:custGeom>
          <a:gradFill>
            <a:gsLst>
              <a:gs pos="0">
                <a:schemeClr val="bg1"/>
              </a:gs>
              <a:gs pos="70000">
                <a:schemeClr val="accent1">
                  <a:lumMod val="20000"/>
                  <a:lumOff val="80000"/>
                </a:schemeClr>
              </a:gs>
              <a:gs pos="100000">
                <a:schemeClr val="accent1">
                  <a:lumMod val="40000"/>
                  <a:lumOff val="60000"/>
                </a:schemeClr>
              </a:gs>
            </a:gsLst>
            <a:lin ang="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7" name="Freeform 17"/>
          <p:cNvSpPr>
            <a:spLocks/>
          </p:cNvSpPr>
          <p:nvPr/>
        </p:nvSpPr>
        <p:spPr bwMode="auto">
          <a:xfrm>
            <a:off x="402456" y="2867893"/>
            <a:ext cx="5286199" cy="1620838"/>
          </a:xfrm>
          <a:custGeom>
            <a:avLst/>
            <a:gdLst>
              <a:gd name="T0" fmla="*/ 2147483647 w 10000"/>
              <a:gd name="T1" fmla="*/ 0 h 10000"/>
              <a:gd name="T2" fmla="*/ 0 w 10000"/>
              <a:gd name="T3" fmla="*/ 0 h 10000"/>
              <a:gd name="T4" fmla="*/ 0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10000" y="0"/>
                </a:moveTo>
                <a:lnTo>
                  <a:pt x="0" y="0"/>
                </a:lnTo>
                <a:lnTo>
                  <a:pt x="0" y="10000"/>
                </a:lnTo>
                <a:lnTo>
                  <a:pt x="7705" y="9844"/>
                </a:lnTo>
                <a:cubicBezTo>
                  <a:pt x="8470" y="6563"/>
                  <a:pt x="9176" y="2855"/>
                  <a:pt x="10000" y="0"/>
                </a:cubicBezTo>
                <a:close/>
              </a:path>
            </a:pathLst>
          </a:custGeom>
          <a:gradFill>
            <a:gsLst>
              <a:gs pos="0">
                <a:schemeClr val="bg1"/>
              </a:gs>
              <a:gs pos="70000">
                <a:schemeClr val="accent1">
                  <a:lumMod val="20000"/>
                  <a:lumOff val="80000"/>
                </a:schemeClr>
              </a:gs>
              <a:gs pos="100000">
                <a:schemeClr val="accent1">
                  <a:lumMod val="40000"/>
                  <a:lumOff val="60000"/>
                </a:schemeClr>
              </a:gs>
            </a:gsLst>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8" name="Freeform 16"/>
          <p:cNvSpPr>
            <a:spLocks/>
          </p:cNvSpPr>
          <p:nvPr/>
        </p:nvSpPr>
        <p:spPr bwMode="auto">
          <a:xfrm>
            <a:off x="402456" y="3358611"/>
            <a:ext cx="5835972" cy="2752725"/>
          </a:xfrm>
          <a:custGeom>
            <a:avLst/>
            <a:gdLst>
              <a:gd name="connsiteX0" fmla="*/ 10000 w 10813"/>
              <a:gd name="connsiteY0" fmla="*/ 342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000 w 10813"/>
              <a:gd name="connsiteY6" fmla="*/ 342 h 10342"/>
              <a:gd name="connsiteX0" fmla="*/ 10272 w 10813"/>
              <a:gd name="connsiteY0" fmla="*/ 0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272 w 10813"/>
              <a:gd name="connsiteY6" fmla="*/ 0 h 10342"/>
              <a:gd name="connsiteX0" fmla="*/ 10112 w 10813"/>
              <a:gd name="connsiteY0" fmla="*/ 26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112 w 10813"/>
              <a:gd name="connsiteY6" fmla="*/ 26 h 10342"/>
              <a:gd name="connsiteX0" fmla="*/ 10112 w 10691"/>
              <a:gd name="connsiteY0" fmla="*/ 0 h 10316"/>
              <a:gd name="connsiteX1" fmla="*/ 8171 w 10691"/>
              <a:gd name="connsiteY1" fmla="*/ 4727 h 10316"/>
              <a:gd name="connsiteX2" fmla="*/ 0 w 10691"/>
              <a:gd name="connsiteY2" fmla="*/ 4727 h 10316"/>
              <a:gd name="connsiteX3" fmla="*/ 0 w 10691"/>
              <a:gd name="connsiteY3" fmla="*/ 10316 h 10316"/>
              <a:gd name="connsiteX4" fmla="*/ 7527 w 10691"/>
              <a:gd name="connsiteY4" fmla="*/ 10316 h 10316"/>
              <a:gd name="connsiteX5" fmla="*/ 10691 w 10691"/>
              <a:gd name="connsiteY5" fmla="*/ 373 h 10316"/>
              <a:gd name="connsiteX6" fmla="*/ 10112 w 10691"/>
              <a:gd name="connsiteY6" fmla="*/ 0 h 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1" h="10316">
                <a:moveTo>
                  <a:pt x="10112" y="0"/>
                </a:moveTo>
                <a:lnTo>
                  <a:pt x="8171" y="4727"/>
                </a:lnTo>
                <a:lnTo>
                  <a:pt x="0" y="4727"/>
                </a:lnTo>
                <a:lnTo>
                  <a:pt x="0" y="10316"/>
                </a:lnTo>
                <a:lnTo>
                  <a:pt x="7527" y="10316"/>
                </a:lnTo>
                <a:lnTo>
                  <a:pt x="10691" y="373"/>
                </a:lnTo>
                <a:lnTo>
                  <a:pt x="10112" y="0"/>
                </a:lnTo>
                <a:close/>
              </a:path>
            </a:pathLst>
          </a:custGeom>
          <a:gradFill>
            <a:gsLst>
              <a:gs pos="0">
                <a:schemeClr val="bg1"/>
              </a:gs>
              <a:gs pos="70000">
                <a:schemeClr val="accent1">
                  <a:lumMod val="20000"/>
                  <a:lumOff val="80000"/>
                </a:schemeClr>
              </a:gs>
              <a:gs pos="100000">
                <a:schemeClr val="accent1">
                  <a:lumMod val="40000"/>
                  <a:lumOff val="60000"/>
                </a:schemeClr>
              </a:gs>
            </a:gsLst>
          </a:gradFill>
          <a:ln w="9525" cap="flat" cmpd="sng">
            <a:noFill/>
            <a:prstDash val="solid"/>
            <a:round/>
            <a:headEnd/>
            <a:tailEnd/>
          </a:ln>
          <a:effectLst/>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9" name="Freeform 15"/>
          <p:cNvSpPr>
            <a:spLocks/>
          </p:cNvSpPr>
          <p:nvPr/>
        </p:nvSpPr>
        <p:spPr bwMode="auto">
          <a:xfrm>
            <a:off x="6550895" y="404664"/>
            <a:ext cx="5160141" cy="223224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0 w 10000"/>
              <a:gd name="T11" fmla="*/ 2147483647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1971" y="0"/>
                </a:lnTo>
                <a:lnTo>
                  <a:pt x="10000" y="0"/>
                </a:lnTo>
                <a:lnTo>
                  <a:pt x="10000" y="8856"/>
                </a:lnTo>
                <a:lnTo>
                  <a:pt x="1687" y="9146"/>
                </a:lnTo>
                <a:cubicBezTo>
                  <a:pt x="1125" y="9431"/>
                  <a:pt x="663" y="9951"/>
                  <a:pt x="0" y="10000"/>
                </a:cubicBezTo>
                <a:close/>
              </a:path>
            </a:pathLst>
          </a:custGeom>
          <a:gradFill>
            <a:gsLst>
              <a:gs pos="0">
                <a:schemeClr val="bg1"/>
              </a:gs>
              <a:gs pos="70000">
                <a:schemeClr val="accent1">
                  <a:lumMod val="20000"/>
                  <a:lumOff val="80000"/>
                </a:schemeClr>
              </a:gs>
              <a:gs pos="100000">
                <a:schemeClr val="accent1">
                  <a:lumMod val="40000"/>
                  <a:lumOff val="60000"/>
                </a:schemeClr>
              </a:gs>
            </a:gsLst>
            <a:lin ang="720000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10" name="Freeform 14"/>
          <p:cNvSpPr>
            <a:spLocks/>
          </p:cNvSpPr>
          <p:nvPr/>
        </p:nvSpPr>
        <p:spPr bwMode="auto">
          <a:xfrm>
            <a:off x="6462256" y="2867893"/>
            <a:ext cx="5248780" cy="162083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2147483647 w 10000"/>
              <a:gd name="T11" fmla="*/ 2147483647 h 10000"/>
              <a:gd name="T12" fmla="*/ 0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1172"/>
                </a:moveTo>
                <a:lnTo>
                  <a:pt x="1799" y="0"/>
                </a:lnTo>
                <a:lnTo>
                  <a:pt x="10000" y="0"/>
                </a:lnTo>
                <a:lnTo>
                  <a:pt x="10000" y="10000"/>
                </a:lnTo>
                <a:lnTo>
                  <a:pt x="2000" y="9998"/>
                </a:lnTo>
                <a:lnTo>
                  <a:pt x="1232" y="6518"/>
                </a:lnTo>
                <a:lnTo>
                  <a:pt x="0" y="1172"/>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11" name="Freeform 13"/>
          <p:cNvSpPr>
            <a:spLocks/>
          </p:cNvSpPr>
          <p:nvPr/>
        </p:nvSpPr>
        <p:spPr bwMode="auto">
          <a:xfrm>
            <a:off x="6238429" y="3687936"/>
            <a:ext cx="5472608" cy="2452992"/>
          </a:xfrm>
          <a:custGeom>
            <a:avLst/>
            <a:gdLst>
              <a:gd name="connsiteX0" fmla="*/ 733 w 10528"/>
              <a:gd name="connsiteY0" fmla="*/ 1157 h 11157"/>
              <a:gd name="connsiteX1" fmla="*/ 1957 w 10528"/>
              <a:gd name="connsiteY1" fmla="*/ 3464 h 11157"/>
              <a:gd name="connsiteX2" fmla="*/ 10528 w 10528"/>
              <a:gd name="connsiteY2" fmla="*/ 3464 h 11157"/>
              <a:gd name="connsiteX3" fmla="*/ 10427 w 10528"/>
              <a:gd name="connsiteY3" fmla="*/ 11157 h 11157"/>
              <a:gd name="connsiteX4" fmla="*/ 2364 w 10528"/>
              <a:gd name="connsiteY4" fmla="*/ 11157 h 11157"/>
              <a:gd name="connsiteX5" fmla="*/ 2159 w 10528"/>
              <a:gd name="connsiteY5" fmla="*/ 6734 h 11157"/>
              <a:gd name="connsiteX6" fmla="*/ 0 w 10528"/>
              <a:gd name="connsiteY6" fmla="*/ 0 h 11157"/>
              <a:gd name="connsiteX7" fmla="*/ 733 w 10528"/>
              <a:gd name="connsiteY7" fmla="*/ 1157 h 11157"/>
              <a:gd name="connsiteX0" fmla="*/ 0 w 10528"/>
              <a:gd name="connsiteY0" fmla="*/ 0 h 11926"/>
              <a:gd name="connsiteX1" fmla="*/ 1957 w 10528"/>
              <a:gd name="connsiteY1" fmla="*/ 4233 h 11926"/>
              <a:gd name="connsiteX2" fmla="*/ 10528 w 10528"/>
              <a:gd name="connsiteY2" fmla="*/ 4233 h 11926"/>
              <a:gd name="connsiteX3" fmla="*/ 10427 w 10528"/>
              <a:gd name="connsiteY3" fmla="*/ 11926 h 11926"/>
              <a:gd name="connsiteX4" fmla="*/ 2364 w 10528"/>
              <a:gd name="connsiteY4" fmla="*/ 11926 h 11926"/>
              <a:gd name="connsiteX5" fmla="*/ 2159 w 10528"/>
              <a:gd name="connsiteY5" fmla="*/ 7503 h 11926"/>
              <a:gd name="connsiteX6" fmla="*/ 0 w 10528"/>
              <a:gd name="connsiteY6" fmla="*/ 769 h 11926"/>
              <a:gd name="connsiteX7" fmla="*/ 0 w 10528"/>
              <a:gd name="connsiteY7" fmla="*/ 0 h 11926"/>
              <a:gd name="connsiteX0" fmla="*/ 0 w 10528"/>
              <a:gd name="connsiteY0" fmla="*/ 0 h 11926"/>
              <a:gd name="connsiteX1" fmla="*/ 1842 w 10528"/>
              <a:gd name="connsiteY1" fmla="*/ 4616 h 11926"/>
              <a:gd name="connsiteX2" fmla="*/ 10528 w 10528"/>
              <a:gd name="connsiteY2" fmla="*/ 4233 h 11926"/>
              <a:gd name="connsiteX3" fmla="*/ 10427 w 10528"/>
              <a:gd name="connsiteY3" fmla="*/ 11926 h 11926"/>
              <a:gd name="connsiteX4" fmla="*/ 2364 w 10528"/>
              <a:gd name="connsiteY4" fmla="*/ 11926 h 11926"/>
              <a:gd name="connsiteX5" fmla="*/ 2159 w 10528"/>
              <a:gd name="connsiteY5" fmla="*/ 7503 h 11926"/>
              <a:gd name="connsiteX6" fmla="*/ 0 w 10528"/>
              <a:gd name="connsiteY6" fmla="*/ 769 h 11926"/>
              <a:gd name="connsiteX7" fmla="*/ 0 w 10528"/>
              <a:gd name="connsiteY7" fmla="*/ 0 h 11926"/>
              <a:gd name="connsiteX0" fmla="*/ 0 w 10529"/>
              <a:gd name="connsiteY0" fmla="*/ 0 h 11926"/>
              <a:gd name="connsiteX1" fmla="*/ 1842 w 10529"/>
              <a:gd name="connsiteY1" fmla="*/ 4616 h 11926"/>
              <a:gd name="connsiteX2" fmla="*/ 10529 w 10529"/>
              <a:gd name="connsiteY2" fmla="*/ 4616 h 11926"/>
              <a:gd name="connsiteX3" fmla="*/ 10427 w 10529"/>
              <a:gd name="connsiteY3" fmla="*/ 11926 h 11926"/>
              <a:gd name="connsiteX4" fmla="*/ 2364 w 10529"/>
              <a:gd name="connsiteY4" fmla="*/ 11926 h 11926"/>
              <a:gd name="connsiteX5" fmla="*/ 2159 w 10529"/>
              <a:gd name="connsiteY5" fmla="*/ 7503 h 11926"/>
              <a:gd name="connsiteX6" fmla="*/ 0 w 10529"/>
              <a:gd name="connsiteY6" fmla="*/ 769 h 11926"/>
              <a:gd name="connsiteX7" fmla="*/ 0 w 10529"/>
              <a:gd name="connsiteY7" fmla="*/ 0 h 11926"/>
              <a:gd name="connsiteX0" fmla="*/ 278 w 10529"/>
              <a:gd name="connsiteY0" fmla="*/ 0 h 11607"/>
              <a:gd name="connsiteX1" fmla="*/ 1842 w 10529"/>
              <a:gd name="connsiteY1" fmla="*/ 4297 h 11607"/>
              <a:gd name="connsiteX2" fmla="*/ 10529 w 10529"/>
              <a:gd name="connsiteY2" fmla="*/ 4297 h 11607"/>
              <a:gd name="connsiteX3" fmla="*/ 10427 w 10529"/>
              <a:gd name="connsiteY3" fmla="*/ 11607 h 11607"/>
              <a:gd name="connsiteX4" fmla="*/ 2364 w 10529"/>
              <a:gd name="connsiteY4" fmla="*/ 11607 h 11607"/>
              <a:gd name="connsiteX5" fmla="*/ 2159 w 10529"/>
              <a:gd name="connsiteY5" fmla="*/ 7184 h 11607"/>
              <a:gd name="connsiteX6" fmla="*/ 0 w 10529"/>
              <a:gd name="connsiteY6" fmla="*/ 450 h 11607"/>
              <a:gd name="connsiteX7" fmla="*/ 278 w 10529"/>
              <a:gd name="connsiteY7" fmla="*/ 0 h 11607"/>
              <a:gd name="connsiteX0" fmla="*/ 278 w 10529"/>
              <a:gd name="connsiteY0" fmla="*/ 0 h 11607"/>
              <a:gd name="connsiteX1" fmla="*/ 1842 w 10529"/>
              <a:gd name="connsiteY1" fmla="*/ 4297 h 11607"/>
              <a:gd name="connsiteX2" fmla="*/ 10529 w 10529"/>
              <a:gd name="connsiteY2" fmla="*/ 4297 h 11607"/>
              <a:gd name="connsiteX3" fmla="*/ 10427 w 10529"/>
              <a:gd name="connsiteY3" fmla="*/ 11607 h 11607"/>
              <a:gd name="connsiteX4" fmla="*/ 2364 w 10529"/>
              <a:gd name="connsiteY4" fmla="*/ 11607 h 11607"/>
              <a:gd name="connsiteX5" fmla="*/ 1986 w 10529"/>
              <a:gd name="connsiteY5" fmla="*/ 7266 h 11607"/>
              <a:gd name="connsiteX6" fmla="*/ 0 w 10529"/>
              <a:gd name="connsiteY6" fmla="*/ 450 h 11607"/>
              <a:gd name="connsiteX7" fmla="*/ 278 w 10529"/>
              <a:gd name="connsiteY7" fmla="*/ 0 h 11607"/>
              <a:gd name="connsiteX0" fmla="*/ 325 w 10576"/>
              <a:gd name="connsiteY0" fmla="*/ 0 h 11607"/>
              <a:gd name="connsiteX1" fmla="*/ 1889 w 10576"/>
              <a:gd name="connsiteY1" fmla="*/ 4297 h 11607"/>
              <a:gd name="connsiteX2" fmla="*/ 10576 w 10576"/>
              <a:gd name="connsiteY2" fmla="*/ 4297 h 11607"/>
              <a:gd name="connsiteX3" fmla="*/ 10474 w 10576"/>
              <a:gd name="connsiteY3" fmla="*/ 11607 h 11607"/>
              <a:gd name="connsiteX4" fmla="*/ 2411 w 10576"/>
              <a:gd name="connsiteY4" fmla="*/ 11607 h 11607"/>
              <a:gd name="connsiteX5" fmla="*/ 2033 w 10576"/>
              <a:gd name="connsiteY5" fmla="*/ 7266 h 11607"/>
              <a:gd name="connsiteX6" fmla="*/ 0 w 10576"/>
              <a:gd name="connsiteY6" fmla="*/ 481 h 11607"/>
              <a:gd name="connsiteX7" fmla="*/ 325 w 10576"/>
              <a:gd name="connsiteY7" fmla="*/ 0 h 11607"/>
              <a:gd name="connsiteX0" fmla="*/ 325 w 10576"/>
              <a:gd name="connsiteY0" fmla="*/ 0 h 11607"/>
              <a:gd name="connsiteX1" fmla="*/ 1889 w 10576"/>
              <a:gd name="connsiteY1" fmla="*/ 4297 h 11607"/>
              <a:gd name="connsiteX2" fmla="*/ 10576 w 10576"/>
              <a:gd name="connsiteY2" fmla="*/ 4297 h 11607"/>
              <a:gd name="connsiteX3" fmla="*/ 10474 w 10576"/>
              <a:gd name="connsiteY3" fmla="*/ 11607 h 11607"/>
              <a:gd name="connsiteX4" fmla="*/ 2411 w 10576"/>
              <a:gd name="connsiteY4" fmla="*/ 11607 h 11607"/>
              <a:gd name="connsiteX5" fmla="*/ 2033 w 10576"/>
              <a:gd name="connsiteY5" fmla="*/ 7266 h 11607"/>
              <a:gd name="connsiteX6" fmla="*/ 0 w 10576"/>
              <a:gd name="connsiteY6" fmla="*/ 481 h 11607"/>
              <a:gd name="connsiteX7" fmla="*/ 325 w 10576"/>
              <a:gd name="connsiteY7" fmla="*/ 0 h 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6" h="11607">
                <a:moveTo>
                  <a:pt x="325" y="0"/>
                </a:moveTo>
                <a:lnTo>
                  <a:pt x="1889" y="4297"/>
                </a:lnTo>
                <a:lnTo>
                  <a:pt x="10576" y="4297"/>
                </a:lnTo>
                <a:cubicBezTo>
                  <a:pt x="10542" y="6861"/>
                  <a:pt x="10508" y="9043"/>
                  <a:pt x="10474" y="11607"/>
                </a:cubicBezTo>
                <a:lnTo>
                  <a:pt x="2411" y="11607"/>
                </a:lnTo>
                <a:cubicBezTo>
                  <a:pt x="2343" y="10133"/>
                  <a:pt x="2101" y="8740"/>
                  <a:pt x="2033" y="7266"/>
                </a:cubicBezTo>
                <a:cubicBezTo>
                  <a:pt x="1355" y="5004"/>
                  <a:pt x="1067" y="4088"/>
                  <a:pt x="0" y="481"/>
                </a:cubicBezTo>
                <a:lnTo>
                  <a:pt x="325" y="0"/>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cap="flat" cmpd="sng">
            <a:noFill/>
            <a:prstDash val="solid"/>
            <a:round/>
            <a:headEnd/>
            <a:tailEnd/>
          </a:ln>
          <a:effectLst/>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pic>
        <p:nvPicPr>
          <p:cNvPr id="12" name="Picture 63" descr="F:\kamimura\クリップ画像\flat icon4\Data-Configuration-256.png"/>
          <p:cNvPicPr>
            <a:picLocks noChangeAspect="1" noChangeArrowheads="1"/>
          </p:cNvPicPr>
          <p:nvPr/>
        </p:nvPicPr>
        <p:blipFill>
          <a:blip r:embed="rId3" cstate="print">
            <a:duotone>
              <a:schemeClr val="accent3">
                <a:shade val="45000"/>
                <a:satMod val="135000"/>
              </a:schemeClr>
              <a:prstClr val="white"/>
            </a:duotone>
            <a:extLst/>
          </a:blip>
          <a:srcRect/>
          <a:stretch>
            <a:fillRect/>
          </a:stretch>
        </p:blipFill>
        <p:spPr bwMode="auto">
          <a:xfrm>
            <a:off x="5464153" y="5236419"/>
            <a:ext cx="1483185" cy="1483185"/>
          </a:xfrm>
          <a:prstGeom prst="rect">
            <a:avLst/>
          </a:prstGeom>
          <a:noFill/>
          <a:extLst/>
        </p:spPr>
      </p:pic>
      <p:sp>
        <p:nvSpPr>
          <p:cNvPr id="13" name="上矢印 1"/>
          <p:cNvSpPr>
            <a:spLocks noChangeArrowheads="1"/>
          </p:cNvSpPr>
          <p:nvPr/>
        </p:nvSpPr>
        <p:spPr bwMode="auto">
          <a:xfrm>
            <a:off x="5570685" y="3982541"/>
            <a:ext cx="1046163" cy="1135444"/>
          </a:xfrm>
          <a:prstGeom prst="upArrow">
            <a:avLst>
              <a:gd name="adj1" fmla="val 50000"/>
              <a:gd name="adj2" fmla="val 50000"/>
            </a:avLst>
          </a:prstGeom>
          <a:solidFill>
            <a:srgbClr val="D99694"/>
          </a:solidFill>
          <a:ln w="9525" algn="ctr">
            <a:solidFill>
              <a:srgbClr val="D99694"/>
            </a:solidFill>
            <a:round/>
            <a:headEnd/>
            <a:tailEnd/>
          </a:ln>
        </p:spPr>
        <p:txBody>
          <a:bodyPr wrap="none" lIns="90000" tIns="46800" rIns="90000" bIns="46800" anchor="ctr"/>
          <a:lstStyle/>
          <a:p>
            <a:endParaRPr lang="ja-JP" altLang="en-US" sz="1100" dirty="0">
              <a:solidFill>
                <a:schemeClr val="bg1"/>
              </a:solidFill>
              <a:latin typeface="Meiryo UI" pitchFamily="50" charset="-128"/>
              <a:ea typeface="Meiryo UI" pitchFamily="50" charset="-128"/>
              <a:cs typeface="Meiryo UI" pitchFamily="50" charset="-128"/>
            </a:endParaRPr>
          </a:p>
        </p:txBody>
      </p:sp>
      <p:sp>
        <p:nvSpPr>
          <p:cNvPr id="14" name="Oval 26"/>
          <p:cNvSpPr>
            <a:spLocks noChangeArrowheads="1"/>
          </p:cNvSpPr>
          <p:nvPr/>
        </p:nvSpPr>
        <p:spPr bwMode="auto">
          <a:xfrm>
            <a:off x="463948" y="45688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itchFamily="50" charset="-128"/>
                <a:ea typeface="Meiryo UI" pitchFamily="50" charset="-128"/>
                <a:cs typeface="Meiryo UI" pitchFamily="50" charset="-128"/>
              </a:rPr>
              <a:t>クエリ</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5" name="Oval 26"/>
          <p:cNvSpPr>
            <a:spLocks noChangeArrowheads="1"/>
          </p:cNvSpPr>
          <p:nvPr/>
        </p:nvSpPr>
        <p:spPr bwMode="auto">
          <a:xfrm>
            <a:off x="463948" y="2992748"/>
            <a:ext cx="1749041"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itchFamily="50" charset="-128"/>
                <a:ea typeface="Meiryo UI" pitchFamily="50" charset="-128"/>
                <a:cs typeface="Meiryo UI" pitchFamily="50" charset="-128"/>
              </a:rPr>
              <a:t>ビデオ</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6" name="Oval 26"/>
          <p:cNvSpPr>
            <a:spLocks noChangeArrowheads="1"/>
          </p:cNvSpPr>
          <p:nvPr/>
        </p:nvSpPr>
        <p:spPr bwMode="auto">
          <a:xfrm>
            <a:off x="463948" y="4719712"/>
            <a:ext cx="1762670"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itchFamily="50" charset="-128"/>
                <a:ea typeface="Meiryo UI" pitchFamily="50" charset="-128"/>
                <a:cs typeface="Meiryo UI" pitchFamily="50" charset="-128"/>
              </a:rPr>
              <a:t>メッセージ</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7" name="Oval 26"/>
          <p:cNvSpPr>
            <a:spLocks noChangeArrowheads="1"/>
          </p:cNvSpPr>
          <p:nvPr/>
        </p:nvSpPr>
        <p:spPr bwMode="auto">
          <a:xfrm>
            <a:off x="10064798" y="40466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itchFamily="50" charset="-128"/>
                <a:ea typeface="Meiryo UI" pitchFamily="50" charset="-128"/>
                <a:cs typeface="Meiryo UI" pitchFamily="50" charset="-128"/>
              </a:rPr>
              <a:t>教务管理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8" name="Oval 26"/>
          <p:cNvSpPr>
            <a:spLocks noChangeArrowheads="1"/>
          </p:cNvSpPr>
          <p:nvPr/>
        </p:nvSpPr>
        <p:spPr bwMode="auto">
          <a:xfrm>
            <a:off x="10064798" y="2940248"/>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sz="1800" dirty="0" smtClean="0">
                <a:effectLst>
                  <a:outerShdw blurRad="38100" dist="38100" dir="2700000" algn="tl">
                    <a:srgbClr val="FFFFFF"/>
                  </a:outerShdw>
                </a:effectLst>
                <a:latin typeface="Meiryo UI" pitchFamily="50" charset="-128"/>
                <a:ea typeface="Meiryo UI" pitchFamily="50" charset="-128"/>
                <a:cs typeface="Meiryo UI" pitchFamily="50" charset="-128"/>
              </a:rPr>
              <a:t>人事管理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9" name="Oval 26"/>
          <p:cNvSpPr>
            <a:spLocks noChangeArrowheads="1"/>
          </p:cNvSpPr>
          <p:nvPr/>
        </p:nvSpPr>
        <p:spPr bwMode="auto">
          <a:xfrm>
            <a:off x="10070502" y="4688062"/>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itchFamily="50" charset="-128"/>
                <a:ea typeface="Meiryo UI" pitchFamily="50" charset="-128"/>
                <a:cs typeface="Meiryo UI" pitchFamily="50" charset="-128"/>
              </a:rPr>
              <a:t>设备管理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20" name="正方形/長方形 33"/>
          <p:cNvSpPr>
            <a:spLocks noChangeArrowheads="1"/>
          </p:cNvSpPr>
          <p:nvPr/>
        </p:nvSpPr>
        <p:spPr bwMode="auto">
          <a:xfrm>
            <a:off x="2334687" y="741069"/>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成績クエリ</a:t>
            </a:r>
            <a:endParaRPr lang="en-US" altLang="ja-JP" sz="2000" dirty="0" smtClean="0">
              <a:latin typeface="Meiryo UI" pitchFamily="50" charset="-128"/>
              <a:ea typeface="Meiryo UI" pitchFamily="50" charset="-128"/>
              <a:cs typeface="Meiryo UI" pitchFamily="50" charset="-128"/>
            </a:endParaRPr>
          </a:p>
          <a:p>
            <a:r>
              <a:rPr lang="ja-JP" altLang="en-US" sz="2000" dirty="0">
                <a:latin typeface="Meiryo UI" pitchFamily="50" charset="-128"/>
                <a:ea typeface="Meiryo UI" pitchFamily="50" charset="-128"/>
                <a:cs typeface="Meiryo UI" pitchFamily="50" charset="-128"/>
              </a:rPr>
              <a:t>■コー</a:t>
            </a:r>
            <a:r>
              <a:rPr lang="ja-JP" altLang="en-US" sz="2000" dirty="0" smtClean="0">
                <a:latin typeface="Meiryo UI" pitchFamily="50" charset="-128"/>
                <a:ea typeface="Meiryo UI" pitchFamily="50" charset="-128"/>
                <a:cs typeface="Meiryo UI" pitchFamily="50" charset="-128"/>
              </a:rPr>
              <a:t>スクエリ</a:t>
            </a:r>
            <a:endParaRPr lang="en-US" altLang="ja-JP" sz="2000" dirty="0" smtClean="0">
              <a:latin typeface="Meiryo UI" pitchFamily="50" charset="-128"/>
              <a:ea typeface="Meiryo UI" pitchFamily="50" charset="-128"/>
              <a:cs typeface="Meiryo UI" pitchFamily="50" charset="-128"/>
            </a:endParaRPr>
          </a:p>
          <a:p>
            <a:r>
              <a:rPr lang="ja-JP" altLang="en-US" sz="2000" dirty="0">
                <a:latin typeface="Meiryo UI" pitchFamily="50" charset="-128"/>
                <a:ea typeface="Meiryo UI" pitchFamily="50" charset="-128"/>
                <a:cs typeface="Meiryo UI" pitchFamily="50" charset="-128"/>
              </a:rPr>
              <a:t>■個人情</a:t>
            </a:r>
            <a:r>
              <a:rPr lang="ja-JP" altLang="en-US" sz="2000" dirty="0" smtClean="0">
                <a:latin typeface="Meiryo UI" pitchFamily="50" charset="-128"/>
                <a:ea typeface="Meiryo UI" pitchFamily="50" charset="-128"/>
                <a:cs typeface="Meiryo UI" pitchFamily="50" charset="-128"/>
              </a:rPr>
              <a:t>報スクエリ</a:t>
            </a:r>
            <a:endParaRPr lang="en-US" altLang="ja-JP" sz="2000" dirty="0" smtClean="0">
              <a:latin typeface="Meiryo UI" pitchFamily="50" charset="-128"/>
              <a:ea typeface="Meiryo UI" pitchFamily="50" charset="-128"/>
              <a:cs typeface="Meiryo UI" pitchFamily="50" charset="-128"/>
            </a:endParaRPr>
          </a:p>
        </p:txBody>
      </p:sp>
      <p:sp>
        <p:nvSpPr>
          <p:cNvPr id="21" name="正方形/長方形 33"/>
          <p:cNvSpPr>
            <a:spLocks noChangeArrowheads="1"/>
          </p:cNvSpPr>
          <p:nvPr/>
        </p:nvSpPr>
        <p:spPr bwMode="auto">
          <a:xfrm>
            <a:off x="2385438" y="3018797"/>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a:t>
            </a:r>
            <a:r>
              <a:rPr lang="ja-JP" altLang="en-US" sz="2000" b="1" u="sng" dirty="0" smtClean="0">
                <a:latin typeface="Meiryo UI" pitchFamily="50" charset="-128"/>
                <a:ea typeface="Meiryo UI" pitchFamily="50" charset="-128"/>
                <a:cs typeface="Meiryo UI" pitchFamily="50" charset="-128"/>
              </a:rPr>
              <a:t>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ビデオ</a:t>
            </a:r>
            <a:r>
              <a:rPr lang="ja-JP" altLang="en-US" sz="2000" dirty="0">
                <a:effectLst>
                  <a:outerShdw blurRad="38100" dist="38100" dir="2700000" algn="tl">
                    <a:srgbClr val="FFFFFF"/>
                  </a:outerShdw>
                </a:effectLst>
                <a:latin typeface="Meiryo UI" pitchFamily="50" charset="-128"/>
                <a:ea typeface="Meiryo UI" pitchFamily="50" charset="-128"/>
                <a:cs typeface="Meiryo UI" pitchFamily="50" charset="-128"/>
              </a:rPr>
              <a:t>学習</a:t>
            </a:r>
          </a:p>
          <a:p>
            <a:r>
              <a:rPr lang="ja-JP" altLang="en-US" sz="2000" dirty="0" smtClean="0">
                <a:latin typeface="Meiryo UI" pitchFamily="50" charset="-128"/>
                <a:ea typeface="Meiryo UI" pitchFamily="50" charset="-128"/>
                <a:cs typeface="Meiryo UI" pitchFamily="50" charset="-128"/>
              </a:rPr>
              <a:t>■</a:t>
            </a:r>
            <a:r>
              <a:rPr lang="ja-JP" altLang="en-US" sz="2000" dirty="0">
                <a:effectLst>
                  <a:outerShdw blurRad="38100" dist="38100" dir="2700000" algn="tl">
                    <a:srgbClr val="FFFFFF"/>
                  </a:outerShdw>
                </a:effectLst>
                <a:latin typeface="Meiryo UI" pitchFamily="50" charset="-128"/>
                <a:ea typeface="Meiryo UI" pitchFamily="50" charset="-128"/>
                <a:cs typeface="Meiryo UI" pitchFamily="50" charset="-128"/>
              </a:rPr>
              <a:t>ビデオレコード</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ビデオ</a:t>
            </a:r>
            <a:r>
              <a:rPr lang="zh-CN"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管理</a:t>
            </a:r>
            <a:endParaRPr lang="en-US" altLang="ja-JP" sz="2000" dirty="0" smtClean="0">
              <a:latin typeface="Meiryo UI" pitchFamily="50" charset="-128"/>
              <a:ea typeface="Meiryo UI" pitchFamily="50" charset="-128"/>
              <a:cs typeface="Meiryo UI" pitchFamily="50" charset="-128"/>
            </a:endParaRPr>
          </a:p>
        </p:txBody>
      </p:sp>
      <p:sp>
        <p:nvSpPr>
          <p:cNvPr id="22" name="Text Box 29"/>
          <p:cNvSpPr txBox="1">
            <a:spLocks noChangeArrowheads="1"/>
          </p:cNvSpPr>
          <p:nvPr/>
        </p:nvSpPr>
        <p:spPr bwMode="auto">
          <a:xfrm>
            <a:off x="5373042" y="5340424"/>
            <a:ext cx="1441450" cy="461963"/>
          </a:xfrm>
          <a:prstGeom prst="rect">
            <a:avLst/>
          </a:prstGeom>
          <a:noFill/>
          <a:ln w="9525" algn="ctr">
            <a:noFill/>
            <a:miter lim="800000"/>
            <a:headEnd/>
            <a:tailEnd/>
          </a:ln>
        </p:spPr>
        <p:txBody>
          <a:bodyPr>
            <a:spAutoFit/>
          </a:bodyPr>
          <a:lstStyle/>
          <a:p>
            <a:pPr algn="ctr">
              <a:spcBef>
                <a:spcPts val="0"/>
              </a:spcBef>
              <a:spcAft>
                <a:spcPts val="0"/>
              </a:spcAft>
              <a:defRPr/>
            </a:pPr>
            <a:r>
              <a:rPr lang="zh-CN" altLang="en-US" sz="12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学校</a:t>
            </a:r>
            <a:r>
              <a:rPr lang="ja-JP" altLang="en-US" sz="12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サ</a:t>
            </a:r>
            <a:r>
              <a:rPr lang="ja-JP" altLang="en-US" sz="12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ービス</a:t>
            </a:r>
            <a:endParaRPr lang="en-US" altLang="ja-JP" sz="12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endParaRPr>
          </a:p>
          <a:p>
            <a:pPr algn="ctr">
              <a:spcBef>
                <a:spcPts val="0"/>
              </a:spcBef>
              <a:spcAft>
                <a:spcPts val="600"/>
              </a:spcAft>
              <a:defRPr/>
            </a:pPr>
            <a:r>
              <a:rPr lang="ja-JP" altLang="en-US" sz="12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データベース</a:t>
            </a: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467" y="396028"/>
            <a:ext cx="1518556" cy="1518556"/>
          </a:xfrm>
          <a:prstGeom prst="rect">
            <a:avLst/>
          </a:prstGeom>
        </p:spPr>
      </p:pic>
      <p:cxnSp>
        <p:nvCxnSpPr>
          <p:cNvPr id="24" name="カギ線コネクタ 92"/>
          <p:cNvCxnSpPr>
            <a:cxnSpLocks noChangeShapeType="1"/>
          </p:cNvCxnSpPr>
          <p:nvPr/>
        </p:nvCxnSpPr>
        <p:spPr bwMode="auto">
          <a:xfrm rot="5400000" flipH="1" flipV="1">
            <a:off x="3944786" y="2111695"/>
            <a:ext cx="1940979" cy="1546758"/>
          </a:xfrm>
          <a:prstGeom prst="bentConnector3">
            <a:avLst>
              <a:gd name="adj1" fmla="val 68975"/>
            </a:avLst>
          </a:prstGeom>
          <a:noFill/>
          <a:ln w="57150" algn="ctr">
            <a:solidFill>
              <a:srgbClr val="7030A0"/>
            </a:solidFill>
            <a:miter lim="800000"/>
            <a:headEnd/>
            <a:tailEnd type="arrow" w="med" len="med"/>
          </a:ln>
        </p:spPr>
      </p:cxnSp>
      <p:sp>
        <p:nvSpPr>
          <p:cNvPr id="39" name="正方形/長方形 33"/>
          <p:cNvSpPr>
            <a:spLocks noChangeArrowheads="1"/>
          </p:cNvSpPr>
          <p:nvPr/>
        </p:nvSpPr>
        <p:spPr bwMode="auto">
          <a:xfrm>
            <a:off x="8079772" y="741069"/>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■コース管理</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■学部管理</a:t>
            </a:r>
            <a:endParaRPr lang="en-US" altLang="ja-JP" sz="2000" dirty="0" smtClean="0">
              <a:latin typeface="Meiryo UI" pitchFamily="50" charset="-128"/>
              <a:ea typeface="Meiryo UI" pitchFamily="50" charset="-128"/>
              <a:cs typeface="Meiryo UI" pitchFamily="50" charset="-128"/>
            </a:endParaRPr>
          </a:p>
          <a:p>
            <a:endParaRPr lang="en-US" altLang="ja-JP" sz="2000" dirty="0" smtClean="0">
              <a:latin typeface="Meiryo UI" pitchFamily="50" charset="-128"/>
              <a:ea typeface="Meiryo UI" pitchFamily="50" charset="-128"/>
              <a:cs typeface="Meiryo UI" pitchFamily="50" charset="-128"/>
            </a:endParaRPr>
          </a:p>
        </p:txBody>
      </p:sp>
      <p:sp>
        <p:nvSpPr>
          <p:cNvPr id="40" name="正方形/長方形 33"/>
          <p:cNvSpPr>
            <a:spLocks noChangeArrowheads="1"/>
          </p:cNvSpPr>
          <p:nvPr/>
        </p:nvSpPr>
        <p:spPr bwMode="auto">
          <a:xfrm>
            <a:off x="8079771" y="2992748"/>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教</a:t>
            </a:r>
            <a:r>
              <a:rPr lang="ja-JP" altLang="en-US" sz="2000" dirty="0" smtClean="0">
                <a:latin typeface="Meiryo UI" pitchFamily="50" charset="-128"/>
                <a:ea typeface="Meiryo UI" pitchFamily="50" charset="-128"/>
                <a:cs typeface="Meiryo UI" pitchFamily="50" charset="-128"/>
              </a:rPr>
              <a:t>員管理</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■学生管理</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en-US" altLang="ja-JP" sz="2000" dirty="0" smtClean="0">
                <a:latin typeface="Meiryo UI" pitchFamily="50" charset="-128"/>
                <a:ea typeface="Meiryo UI" pitchFamily="50" charset="-128"/>
                <a:cs typeface="Meiryo UI" pitchFamily="50" charset="-128"/>
              </a:rPr>
              <a:t>CS</a:t>
            </a:r>
            <a:r>
              <a:rPr lang="en-US" altLang="ja-JP" sz="2000" dirty="0">
                <a:latin typeface="Meiryo UI" pitchFamily="50" charset="-128"/>
                <a:ea typeface="Meiryo UI" pitchFamily="50" charset="-128"/>
                <a:cs typeface="Meiryo UI" pitchFamily="50" charset="-128"/>
              </a:rPr>
              <a:t>V</a:t>
            </a:r>
            <a:endParaRPr lang="en-US" altLang="ja-JP" sz="2000" dirty="0" smtClean="0">
              <a:latin typeface="Meiryo UI" pitchFamily="50" charset="-128"/>
              <a:ea typeface="Meiryo UI" pitchFamily="50" charset="-128"/>
              <a:cs typeface="Meiryo UI" pitchFamily="50" charset="-128"/>
            </a:endParaRPr>
          </a:p>
        </p:txBody>
      </p:sp>
      <p:sp>
        <p:nvSpPr>
          <p:cNvPr id="41" name="正方形/長方形 33"/>
          <p:cNvSpPr>
            <a:spLocks noChangeArrowheads="1"/>
          </p:cNvSpPr>
          <p:nvPr/>
        </p:nvSpPr>
        <p:spPr bwMode="auto">
          <a:xfrm>
            <a:off x="8079770" y="4921959"/>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en-US" altLang="ja-JP" sz="2000" dirty="0" smtClean="0">
                <a:latin typeface="Meiryo UI" pitchFamily="50" charset="-128"/>
                <a:ea typeface="Meiryo UI" pitchFamily="50" charset="-128"/>
                <a:cs typeface="Meiryo UI" pitchFamily="50" charset="-128"/>
              </a:rPr>
              <a:t>Raspberry</a:t>
            </a:r>
            <a:r>
              <a:rPr lang="ja-JP" altLang="en-US" sz="2000" dirty="0">
                <a:latin typeface="Meiryo UI" pitchFamily="50" charset="-128"/>
                <a:ea typeface="Meiryo UI" pitchFamily="50" charset="-128"/>
                <a:cs typeface="Meiryo UI" pitchFamily="50" charset="-128"/>
              </a:rPr>
              <a:t>管理</a:t>
            </a:r>
            <a:endParaRPr lang="en-US" altLang="ja-JP" sz="2000" dirty="0">
              <a:latin typeface="Meiryo UI" pitchFamily="50" charset="-128"/>
              <a:ea typeface="Meiryo UI" pitchFamily="50" charset="-128"/>
              <a:cs typeface="Meiryo UI" pitchFamily="50" charset="-128"/>
            </a:endParaRPr>
          </a:p>
        </p:txBody>
      </p:sp>
      <p:sp>
        <p:nvSpPr>
          <p:cNvPr id="42" name="正方形/長方形 33"/>
          <p:cNvSpPr>
            <a:spLocks noChangeArrowheads="1"/>
          </p:cNvSpPr>
          <p:nvPr/>
        </p:nvSpPr>
        <p:spPr bwMode="auto">
          <a:xfrm>
            <a:off x="2359464" y="4714111"/>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■学生と教員連絡</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■学生と管理者連絡</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■教員と管理者連絡</a:t>
            </a:r>
            <a:endParaRPr lang="en-US" altLang="ja-JP" sz="2000" dirty="0" smtClean="0">
              <a:latin typeface="Meiryo UI" pitchFamily="50" charset="-128"/>
              <a:ea typeface="Meiryo UI" pitchFamily="50" charset="-128"/>
              <a:cs typeface="Meiryo UI" pitchFamily="50" charset="-128"/>
            </a:endParaRPr>
          </a:p>
        </p:txBody>
      </p:sp>
      <p:pic>
        <p:nvPicPr>
          <p:cNvPr id="43" name="Picture 63" descr="F:\kamimura\クリップ画像\flat icon4\Data-Configuration-256.png"/>
          <p:cNvPicPr>
            <a:picLocks noChangeAspect="1" noChangeArrowheads="1"/>
          </p:cNvPicPr>
          <p:nvPr/>
        </p:nvPicPr>
        <p:blipFill>
          <a:blip r:embed="rId3" cstate="print">
            <a:duotone>
              <a:schemeClr val="accent1">
                <a:shade val="45000"/>
                <a:satMod val="135000"/>
              </a:schemeClr>
              <a:prstClr val="white"/>
            </a:duotone>
            <a:extLst/>
          </a:blip>
          <a:srcRect/>
          <a:stretch>
            <a:fillRect/>
          </a:stretch>
        </p:blipFill>
        <p:spPr bwMode="auto">
          <a:xfrm>
            <a:off x="5478807" y="2529352"/>
            <a:ext cx="1483185" cy="1483185"/>
          </a:xfrm>
          <a:prstGeom prst="rect">
            <a:avLst/>
          </a:prstGeom>
          <a:noFill/>
          <a:extLst/>
        </p:spPr>
      </p:pic>
      <p:sp>
        <p:nvSpPr>
          <p:cNvPr id="44" name="Text Box 29"/>
          <p:cNvSpPr txBox="1">
            <a:spLocks noChangeArrowheads="1"/>
          </p:cNvSpPr>
          <p:nvPr/>
        </p:nvSpPr>
        <p:spPr bwMode="auto">
          <a:xfrm>
            <a:off x="5399050" y="2593925"/>
            <a:ext cx="1441450" cy="461963"/>
          </a:xfrm>
          <a:prstGeom prst="rect">
            <a:avLst/>
          </a:prstGeom>
          <a:noFill/>
          <a:ln w="9525" algn="ctr">
            <a:noFill/>
            <a:miter lim="800000"/>
            <a:headEnd/>
            <a:tailEnd/>
          </a:ln>
        </p:spPr>
        <p:txBody>
          <a:bodyPr>
            <a:spAutoFit/>
          </a:bodyPr>
          <a:lstStyle/>
          <a:p>
            <a:pPr algn="ctr">
              <a:spcBef>
                <a:spcPts val="0"/>
              </a:spcBef>
              <a:spcAft>
                <a:spcPts val="0"/>
              </a:spcAft>
              <a:defRPr/>
            </a:pPr>
            <a:r>
              <a:rPr lang="en-US" altLang="ja-JP" sz="12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Web</a:t>
            </a:r>
            <a:r>
              <a:rPr lang="ja-JP" altLang="en-US" sz="12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サービス</a:t>
            </a:r>
            <a:endParaRPr lang="en-US" altLang="ja-JP" sz="12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endParaRPr>
          </a:p>
          <a:p>
            <a:pPr algn="ctr">
              <a:spcBef>
                <a:spcPts val="0"/>
              </a:spcBef>
              <a:spcAft>
                <a:spcPts val="600"/>
              </a:spcAft>
              <a:defRPr/>
            </a:pPr>
            <a:r>
              <a:rPr lang="ja-JP" altLang="en-US" sz="12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データベース</a:t>
            </a:r>
          </a:p>
        </p:txBody>
      </p:sp>
    </p:spTree>
    <p:extLst>
      <p:ext uri="{BB962C8B-B14F-4D97-AF65-F5344CB8AC3E}">
        <p14:creationId xmlns:p14="http://schemas.microsoft.com/office/powerpoint/2010/main" val="346419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3" y="137930"/>
            <a:ext cx="5457415" cy="306681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8262">
            <a:off x="6158574" y="267686"/>
            <a:ext cx="5709805" cy="307129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961" y="3683012"/>
            <a:ext cx="5739202" cy="303924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6653">
            <a:off x="174088" y="3592160"/>
            <a:ext cx="5517730" cy="3011171"/>
          </a:xfrm>
          <a:prstGeom prst="rect">
            <a:avLst/>
          </a:prstGeom>
        </p:spPr>
      </p:pic>
      <p:sp>
        <p:nvSpPr>
          <p:cNvPr id="3" name="テキスト ボックス 2"/>
          <p:cNvSpPr txBox="1"/>
          <p:nvPr/>
        </p:nvSpPr>
        <p:spPr>
          <a:xfrm>
            <a:off x="8614692" y="-58162"/>
            <a:ext cx="3600400"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b="1" dirty="0" smtClean="0"/>
              <a:t>卒業研究の内容</a:t>
            </a:r>
          </a:p>
        </p:txBody>
      </p:sp>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10" name="円形吹き出し 9"/>
          <p:cNvSpPr/>
          <p:nvPr/>
        </p:nvSpPr>
        <p:spPr>
          <a:xfrm>
            <a:off x="6598468" y="454311"/>
            <a:ext cx="4320480" cy="1584176"/>
          </a:xfrm>
          <a:prstGeom prst="wedgeEllipseCallout">
            <a:avLst>
              <a:gd name="adj1" fmla="val 54318"/>
              <a:gd name="adj2" fmla="val 114481"/>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慣れな</a:t>
            </a:r>
            <a:r>
              <a:rPr lang="ja-JP" altLang="en-US" sz="2800" dirty="0">
                <a:solidFill>
                  <a:schemeClr val="tx2"/>
                </a:solidFill>
                <a:latin typeface="Meiryo UI" panose="020B0604030504040204" pitchFamily="50" charset="-128"/>
                <a:ea typeface="Meiryo UI" panose="020B0604030504040204" pitchFamily="50" charset="-128"/>
              </a:rPr>
              <a:t>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15457" y="3378336"/>
            <a:ext cx="2405582" cy="403244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668" y="2302055"/>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2124</TotalTime>
  <Words>2271</Words>
  <Application>Microsoft Office PowerPoint</Application>
  <PresentationFormat>自定义</PresentationFormat>
  <Paragraphs>273</Paragraphs>
  <Slides>32</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メイリオ</vt:lpstr>
      <vt:lpstr>Meiryo UI</vt:lpstr>
      <vt:lpstr>ＭＳ ゴシック</vt:lpstr>
      <vt:lpstr>ＭＳ 明朝</vt:lpstr>
      <vt:lpstr>Arial</vt:lpstr>
      <vt:lpstr>Calibri</vt:lpstr>
      <vt:lpstr>Corbel</vt:lpstr>
      <vt:lpstr>製品またはサービスに関するセールス プレゼンテーション</vt:lpstr>
      <vt:lpstr>インターシップ成果発表会</vt:lpstr>
      <vt:lpstr>目次</vt:lpstr>
      <vt:lpstr>目次</vt:lpstr>
      <vt:lpstr>PowerPoint 演示文稿</vt:lpstr>
      <vt:lpstr>自分の成長</vt:lpstr>
      <vt:lpstr>自分の成長</vt:lpstr>
      <vt:lpstr>PowerPoint 演示文稿</vt:lpstr>
      <vt:lpstr>PowerPoint 演示文稿</vt:lpstr>
      <vt:lpstr>PowerPoint 演示文稿</vt:lpstr>
      <vt:lpstr>PowerPoint 演示文稿</vt:lpstr>
      <vt:lpstr>自分の成長</vt:lpstr>
      <vt:lpstr>たくさんのエラー</vt:lpstr>
      <vt:lpstr>PowerPoint 演示文稿</vt:lpstr>
      <vt:lpstr>PowerPoint 演示文稿</vt:lpstr>
      <vt:lpstr>PowerPoint 演示文稿</vt:lpstr>
      <vt:lpstr>PowerPoint 演示文稿</vt:lpstr>
      <vt:lpstr>PowerPoint 演示文稿</vt:lpstr>
      <vt:lpstr>PowerPoint 演示文稿</vt:lpstr>
      <vt:lpstr>自分の成長</vt:lpstr>
      <vt:lpstr>PowerPoint 演示文稿</vt:lpstr>
      <vt:lpstr>PowerPoint 演示文稿</vt:lpstr>
      <vt:lpstr>PowerPoint 演示文稿</vt:lpstr>
      <vt:lpstr>PowerPoint 演示文稿</vt:lpstr>
      <vt:lpstr>目次</vt:lpstr>
      <vt:lpstr>PowerPoint 演示文稿</vt:lpstr>
      <vt:lpstr>PowerPoint 演示文稿</vt:lpstr>
      <vt:lpstr>PowerPoint 演示文稿</vt:lpstr>
      <vt:lpstr>PowerPoint 演示文稿</vt:lpstr>
      <vt:lpstr>PowerPoint 演示文稿</vt:lpstr>
      <vt:lpstr>目次</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史明航</cp:lastModifiedBy>
  <cp:revision>125</cp:revision>
  <dcterms:created xsi:type="dcterms:W3CDTF">2018-01-17T04:01:36Z</dcterms:created>
  <dcterms:modified xsi:type="dcterms:W3CDTF">2018-01-23T13:16:06Z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